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61" r:id="rId3"/>
    <p:sldId id="260" r:id="rId4"/>
    <p:sldId id="287" r:id="rId5"/>
    <p:sldId id="288" r:id="rId6"/>
    <p:sldId id="286" r:id="rId7"/>
    <p:sldId id="291" r:id="rId8"/>
    <p:sldId id="292" r:id="rId9"/>
    <p:sldId id="293" r:id="rId10"/>
    <p:sldId id="294" r:id="rId11"/>
    <p:sldId id="295" r:id="rId12"/>
    <p:sldId id="301" r:id="rId13"/>
    <p:sldId id="302" r:id="rId14"/>
    <p:sldId id="304" r:id="rId15"/>
    <p:sldId id="305" r:id="rId16"/>
    <p:sldId id="309" r:id="rId17"/>
    <p:sldId id="311" r:id="rId18"/>
    <p:sldId id="315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8642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3"/>
  <c:chart>
    <c:title>
      <c:tx>
        <c:rich>
          <a:bodyPr/>
          <a:lstStyle/>
          <a:p>
            <a:pPr>
              <a:defRPr/>
            </a:pPr>
            <a:r>
              <a:rPr lang="en-US" dirty="0"/>
              <a:t>Hectáreas Deshierbadas</a:t>
            </a:r>
          </a:p>
        </c:rich>
      </c:tx>
      <c:layout>
        <c:manualLayout>
          <c:xMode val="edge"/>
          <c:yMode val="edge"/>
          <c:x val="0.17999898194220101"/>
          <c:y val="5.9195868408050637E-3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 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62</c:v>
                </c:pt>
                <c:pt idx="1">
                  <c:v>42</c:v>
                </c:pt>
                <c:pt idx="2">
                  <c:v>67</c:v>
                </c:pt>
                <c:pt idx="3">
                  <c:v>77.790000000000006</c:v>
                </c:pt>
                <c:pt idx="4">
                  <c:v>89</c:v>
                </c:pt>
                <c:pt idx="5">
                  <c:v>84</c:v>
                </c:pt>
                <c:pt idx="6">
                  <c:v>62</c:v>
                </c:pt>
                <c:pt idx="7">
                  <c:v>71</c:v>
                </c:pt>
              </c:numCache>
            </c:numRef>
          </c:val>
        </c:ser>
        <c:dLbls>
          <c:showVal val="1"/>
        </c:dLbls>
        <c:marker val="1"/>
        <c:axId val="56344576"/>
        <c:axId val="56346112"/>
      </c:lineChart>
      <c:catAx>
        <c:axId val="56344576"/>
        <c:scaling>
          <c:orientation val="minMax"/>
        </c:scaling>
        <c:axPos val="b"/>
        <c:numFmt formatCode="General" sourceLinked="0"/>
        <c:tickLblPos val="nextTo"/>
        <c:crossAx val="56346112"/>
        <c:crosses val="autoZero"/>
        <c:auto val="1"/>
        <c:lblAlgn val="ctr"/>
        <c:lblOffset val="100"/>
      </c:catAx>
      <c:valAx>
        <c:axId val="56346112"/>
        <c:scaling>
          <c:orientation val="minMax"/>
        </c:scaling>
        <c:axPos val="l"/>
        <c:minorGridlines/>
        <c:numFmt formatCode="General" sourceLinked="1"/>
        <c:tickLblPos val="nextTo"/>
        <c:crossAx val="56344576"/>
        <c:crosses val="autoZero"/>
        <c:crossBetween val="between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200"/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3"/>
  <c:chart>
    <c:title>
      <c:tx>
        <c:rich>
          <a:bodyPr/>
          <a:lstStyle/>
          <a:p>
            <a:pPr>
              <a:defRPr/>
            </a:pPr>
            <a:r>
              <a:rPr lang="en-US" dirty="0"/>
              <a:t>Áreas Atendidas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163</c:v>
                </c:pt>
                <c:pt idx="1">
                  <c:v>219</c:v>
                </c:pt>
                <c:pt idx="2">
                  <c:v>136</c:v>
                </c:pt>
                <c:pt idx="3">
                  <c:v>293</c:v>
                </c:pt>
                <c:pt idx="4">
                  <c:v>296</c:v>
                </c:pt>
                <c:pt idx="5">
                  <c:v>273</c:v>
                </c:pt>
                <c:pt idx="6">
                  <c:v>186</c:v>
                </c:pt>
                <c:pt idx="7">
                  <c:v>241</c:v>
                </c:pt>
              </c:numCache>
            </c:numRef>
          </c:val>
        </c:ser>
        <c:dLbls>
          <c:showVal val="1"/>
        </c:dLbls>
        <c:marker val="1"/>
        <c:axId val="60139008"/>
        <c:axId val="60140544"/>
      </c:lineChart>
      <c:catAx>
        <c:axId val="60139008"/>
        <c:scaling>
          <c:orientation val="minMax"/>
        </c:scaling>
        <c:axPos val="b"/>
        <c:numFmt formatCode="General" sourceLinked="0"/>
        <c:tickLblPos val="nextTo"/>
        <c:crossAx val="60140544"/>
        <c:crosses val="autoZero"/>
        <c:auto val="1"/>
        <c:lblAlgn val="ctr"/>
        <c:lblOffset val="100"/>
      </c:catAx>
      <c:valAx>
        <c:axId val="60140544"/>
        <c:scaling>
          <c:orientation val="minMax"/>
        </c:scaling>
        <c:axPos val="l"/>
        <c:minorGridlines/>
        <c:numFmt formatCode="General" sourceLinked="1"/>
        <c:tickLblPos val="nextTo"/>
        <c:crossAx val="60139008"/>
        <c:crosses val="autoZero"/>
        <c:crossBetween val="between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100"/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3"/>
  <c:chart>
    <c:title>
      <c:tx>
        <c:rich>
          <a:bodyPr/>
          <a:lstStyle/>
          <a:p>
            <a:pPr>
              <a:defRPr/>
            </a:pPr>
            <a:r>
              <a:rPr lang="en-US" dirty="0"/>
              <a:t>Colonias Atendidas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40</c:v>
                </c:pt>
                <c:pt idx="1">
                  <c:v>24</c:v>
                </c:pt>
                <c:pt idx="2">
                  <c:v>26</c:v>
                </c:pt>
                <c:pt idx="3">
                  <c:v>31</c:v>
                </c:pt>
                <c:pt idx="4">
                  <c:v>41</c:v>
                </c:pt>
                <c:pt idx="5">
                  <c:v>32</c:v>
                </c:pt>
                <c:pt idx="6">
                  <c:v>34</c:v>
                </c:pt>
                <c:pt idx="7">
                  <c:v>27</c:v>
                </c:pt>
              </c:numCache>
            </c:numRef>
          </c:val>
        </c:ser>
        <c:dLbls>
          <c:showVal val="1"/>
        </c:dLbls>
        <c:marker val="1"/>
        <c:axId val="61818368"/>
        <c:axId val="61819904"/>
      </c:lineChart>
      <c:catAx>
        <c:axId val="61818368"/>
        <c:scaling>
          <c:orientation val="minMax"/>
        </c:scaling>
        <c:axPos val="b"/>
        <c:numFmt formatCode="General" sourceLinked="0"/>
        <c:tickLblPos val="nextTo"/>
        <c:crossAx val="61819904"/>
        <c:crosses val="autoZero"/>
        <c:auto val="1"/>
        <c:lblAlgn val="ctr"/>
        <c:lblOffset val="100"/>
      </c:catAx>
      <c:valAx>
        <c:axId val="61819904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61818368"/>
        <c:crosses val="autoZero"/>
        <c:crossBetween val="between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400"/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1"/>
  <c:chart>
    <c:title>
      <c:tx>
        <c:rich>
          <a:bodyPr/>
          <a:lstStyle/>
          <a:p>
            <a:pPr>
              <a:defRPr/>
            </a:pPr>
            <a:r>
              <a:rPr lang="es-MX" dirty="0"/>
              <a:t>Barrido Manual 2015</a:t>
            </a:r>
          </a:p>
        </c:rich>
      </c:tx>
    </c:title>
    <c:plotArea>
      <c:layout>
        <c:manualLayout>
          <c:layoutTarget val="inner"/>
          <c:xMode val="edge"/>
          <c:yMode val="edge"/>
          <c:x val="1.788746950679411E-2"/>
          <c:y val="0.21932722270665611"/>
          <c:w val="0.956275074538948"/>
          <c:h val="0.64517841813179799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24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28</c:v>
                </c:pt>
                <c:pt idx="1">
                  <c:v>10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29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Hoja1!$G$2:$G$4</c:f>
              <c:numCache>
                <c:formatCode>General</c:formatCode>
                <c:ptCount val="3"/>
                <c:pt idx="0">
                  <c:v>33</c:v>
                </c:pt>
                <c:pt idx="1">
                  <c:v>15</c:v>
                </c:pt>
                <c:pt idx="2">
                  <c:v>26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Hoja1!$H$2:$H$4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Hoja1!$I$2:$I$4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dLbls>
          <c:showVal val="1"/>
        </c:dLbls>
        <c:overlap val="-25"/>
        <c:axId val="76210944"/>
        <c:axId val="76212480"/>
      </c:barChart>
      <c:catAx>
        <c:axId val="7621094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es-MX"/>
          </a:p>
        </c:txPr>
        <c:crossAx val="76212480"/>
        <c:crosses val="autoZero"/>
        <c:auto val="1"/>
        <c:lblAlgn val="ctr"/>
        <c:lblOffset val="100"/>
      </c:catAx>
      <c:valAx>
        <c:axId val="762124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6210944"/>
        <c:crosses val="autoZero"/>
        <c:crossBetween val="between"/>
      </c:valAx>
    </c:plotArea>
    <c:legend>
      <c:legendPos val="t"/>
      <c:txPr>
        <a:bodyPr/>
        <a:lstStyle/>
        <a:p>
          <a:pPr>
            <a:defRPr sz="1400" b="1">
              <a:latin typeface="Arial Narrow" pitchFamily="34" charset="0"/>
            </a:defRPr>
          </a:pPr>
          <a:endParaRPr lang="es-MX"/>
        </a:p>
      </c:txPr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24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Tonelaje Setasa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itchFamily="34" charset="0"/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Hoja1!$B$2:$B$9</c:f>
              <c:numCache>
                <c:formatCode>#,##0</c:formatCode>
                <c:ptCount val="8"/>
                <c:pt idx="0">
                  <c:v>5509</c:v>
                </c:pt>
                <c:pt idx="1">
                  <c:v>4874</c:v>
                </c:pt>
                <c:pt idx="2">
                  <c:v>5628.9699999999993</c:v>
                </c:pt>
                <c:pt idx="3">
                  <c:v>5972.7700000000013</c:v>
                </c:pt>
                <c:pt idx="4">
                  <c:v>6192</c:v>
                </c:pt>
                <c:pt idx="5">
                  <c:v>6516</c:v>
                </c:pt>
                <c:pt idx="6" formatCode="#,##0.00">
                  <c:v>5700.56</c:v>
                </c:pt>
                <c:pt idx="7" formatCode="#,##0.00">
                  <c:v>5097.5600000000004</c:v>
                </c:pt>
              </c:numCache>
            </c:numRef>
          </c:val>
        </c:ser>
        <c:shape val="cylinder"/>
        <c:axId val="67595648"/>
        <c:axId val="67601536"/>
        <c:axId val="0"/>
      </c:bar3DChart>
      <c:catAx>
        <c:axId val="675956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es-MX"/>
          </a:p>
        </c:txPr>
        <c:crossAx val="67601536"/>
        <c:crosses val="autoZero"/>
        <c:auto val="1"/>
        <c:lblAlgn val="ctr"/>
        <c:lblOffset val="100"/>
      </c:catAx>
      <c:valAx>
        <c:axId val="67601536"/>
        <c:scaling>
          <c:orientation val="minMax"/>
        </c:scaling>
        <c:axPos val="l"/>
        <c:numFmt formatCode="#,##0" sourceLinked="1"/>
        <c:tickLblPos val="none"/>
        <c:crossAx val="67595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151357181213898E-2"/>
          <c:y val="6.882704089789482E-2"/>
          <c:w val="0.9366400830164584"/>
          <c:h val="0.73418400665508754"/>
        </c:manualLayout>
      </c:layout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Tonelaje Municipio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2.7554676505928172E-3"/>
                  <c:y val="-0.1340213372457799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109353011856318E-3"/>
                  <c:y val="-6.09187896571727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664029517784537E-3"/>
                  <c:y val="2.43675158628690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21837579314345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109353011856318E-3"/>
                  <c:y val="-3.24900211504921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5.68575370133612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109353011856318E-3"/>
                  <c:y val="-0.1502663478210261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9288273554149714E-2"/>
                  <c:y val="-5.279628436954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/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372</c:v>
                </c:pt>
                <c:pt idx="1">
                  <c:v>363</c:v>
                </c:pt>
                <c:pt idx="2">
                  <c:v>374</c:v>
                </c:pt>
                <c:pt idx="3">
                  <c:v>380</c:v>
                </c:pt>
                <c:pt idx="4">
                  <c:v>435</c:v>
                </c:pt>
                <c:pt idx="5">
                  <c:v>490</c:v>
                </c:pt>
                <c:pt idx="6">
                  <c:v>396.01</c:v>
                </c:pt>
                <c:pt idx="7">
                  <c:v>431.1400000000001</c:v>
                </c:pt>
              </c:numCache>
            </c:numRef>
          </c:val>
        </c:ser>
        <c:dLbls>
          <c:showVal val="1"/>
        </c:dLbls>
        <c:shape val="cylinder"/>
        <c:axId val="74739712"/>
        <c:axId val="74741248"/>
        <c:axId val="0"/>
      </c:bar3DChart>
      <c:catAx>
        <c:axId val="747397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MX" sz="1100" b="1"/>
            </a:pPr>
            <a:endParaRPr lang="es-MX"/>
          </a:p>
        </c:txPr>
        <c:crossAx val="74741248"/>
        <c:crosses val="autoZero"/>
        <c:auto val="1"/>
        <c:lblAlgn val="ctr"/>
        <c:lblOffset val="100"/>
      </c:catAx>
      <c:valAx>
        <c:axId val="74741248"/>
        <c:scaling>
          <c:orientation val="minMax"/>
        </c:scaling>
        <c:axPos val="l"/>
        <c:numFmt formatCode="General" sourceLinked="1"/>
        <c:tickLblPos val="none"/>
        <c:crossAx val="74739712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Junio</c:v>
                </c:pt>
                <c:pt idx="1">
                  <c:v>Julio</c:v>
                </c:pt>
                <c:pt idx="2">
                  <c:v>Agosto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1882</c:v>
                </c:pt>
                <c:pt idx="1">
                  <c:v>992</c:v>
                </c:pt>
                <c:pt idx="2">
                  <c:v>921</c:v>
                </c:pt>
              </c:numCache>
            </c:numRef>
          </c:val>
        </c:ser>
        <c:gapWidth val="75"/>
        <c:overlap val="40"/>
        <c:axId val="74781824"/>
        <c:axId val="74783360"/>
      </c:barChart>
      <c:catAx>
        <c:axId val="74781824"/>
        <c:scaling>
          <c:orientation val="minMax"/>
        </c:scaling>
        <c:axPos val="b"/>
        <c:numFmt formatCode="General" sourceLinked="0"/>
        <c:majorTickMark val="none"/>
        <c:tickLblPos val="nextTo"/>
        <c:crossAx val="74783360"/>
        <c:crosses val="autoZero"/>
        <c:auto val="1"/>
        <c:lblAlgn val="ctr"/>
        <c:lblOffset val="100"/>
      </c:catAx>
      <c:valAx>
        <c:axId val="747833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47818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 b="1"/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152898045205852E-2"/>
          <c:y val="4.5011185134516442E-2"/>
          <c:w val="0.95169420390958881"/>
          <c:h val="0.67338569494917844"/>
        </c:manualLayout>
      </c:layout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Abatecimiento de agua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6.4747747444020036E-3"/>
                  <c:y val="-0.158544408512108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457342126578894E-3"/>
                  <c:y val="-9.75444255886494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704927485116226E-3"/>
                  <c:y val="-4.05880387527938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871540123288701E-3"/>
                  <c:y val="-0.1259984540897189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237926792687057E-4"/>
                  <c:y val="-9.78279606131187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828720164384172E-3"/>
                  <c:y val="-1.19445573035561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782872016438497E-3"/>
                  <c:y val="-9.8206222111672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Hoja1!$B$2:$B$9</c:f>
              <c:numCache>
                <c:formatCode>#,##0</c:formatCode>
                <c:ptCount val="8"/>
                <c:pt idx="0">
                  <c:v>3850000</c:v>
                </c:pt>
                <c:pt idx="1">
                  <c:v>3550000</c:v>
                </c:pt>
                <c:pt idx="2">
                  <c:v>3220000</c:v>
                </c:pt>
                <c:pt idx="3">
                  <c:v>2900000</c:v>
                </c:pt>
                <c:pt idx="4">
                  <c:v>3110000</c:v>
                </c:pt>
                <c:pt idx="5">
                  <c:v>2480000</c:v>
                </c:pt>
                <c:pt idx="6">
                  <c:v>2208000</c:v>
                </c:pt>
                <c:pt idx="7">
                  <c:v>2327000</c:v>
                </c:pt>
              </c:numCache>
            </c:numRef>
          </c:val>
        </c:ser>
        <c:shape val="cylinder"/>
        <c:axId val="76446336"/>
        <c:axId val="76448128"/>
        <c:axId val="0"/>
      </c:bar3DChart>
      <c:catAx>
        <c:axId val="76446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MX" sz="1200" b="1"/>
            </a:pPr>
            <a:endParaRPr lang="es-MX"/>
          </a:p>
        </c:txPr>
        <c:crossAx val="76448128"/>
        <c:crosses val="autoZero"/>
        <c:auto val="1"/>
        <c:lblAlgn val="ctr"/>
        <c:lblOffset val="100"/>
      </c:catAx>
      <c:valAx>
        <c:axId val="76448128"/>
        <c:scaling>
          <c:orientation val="minMax"/>
        </c:scaling>
        <c:axPos val="l"/>
        <c:numFmt formatCode="#,##0" sourceLinked="1"/>
        <c:tickLblPos val="none"/>
        <c:crossAx val="76446336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Con Folio</c:v>
                </c:pt>
              </c:strCache>
            </c:strRef>
          </c:tx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129</c:v>
                </c:pt>
                <c:pt idx="1">
                  <c:v>171</c:v>
                </c:pt>
                <c:pt idx="2">
                  <c:v>147</c:v>
                </c:pt>
                <c:pt idx="3">
                  <c:v>59</c:v>
                </c:pt>
                <c:pt idx="4">
                  <c:v>24</c:v>
                </c:pt>
                <c:pt idx="5">
                  <c:v>6</c:v>
                </c:pt>
                <c:pt idx="6">
                  <c:v>18</c:v>
                </c:pt>
                <c:pt idx="7">
                  <c:v>55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 Folio</c:v>
                </c:pt>
              </c:strCache>
            </c:strRef>
          </c:tx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266</c:v>
                </c:pt>
                <c:pt idx="1">
                  <c:v>407</c:v>
                </c:pt>
                <c:pt idx="2">
                  <c:v>250</c:v>
                </c:pt>
                <c:pt idx="3">
                  <c:v>364</c:v>
                </c:pt>
                <c:pt idx="4">
                  <c:v>422</c:v>
                </c:pt>
                <c:pt idx="5">
                  <c:v>278</c:v>
                </c:pt>
                <c:pt idx="6">
                  <c:v>248</c:v>
                </c:pt>
                <c:pt idx="7">
                  <c:v>126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Colonias Atendidas</c:v>
                </c:pt>
              </c:strCache>
            </c:strRef>
          </c:tx>
          <c:cat>
            <c:strRef>
              <c:f>Hoja1!$A$2:$A$9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0">
                  <c:v>85</c:v>
                </c:pt>
                <c:pt idx="1">
                  <c:v>129</c:v>
                </c:pt>
                <c:pt idx="2">
                  <c:v>92</c:v>
                </c:pt>
                <c:pt idx="3">
                  <c:v>102</c:v>
                </c:pt>
                <c:pt idx="4">
                  <c:v>137</c:v>
                </c:pt>
                <c:pt idx="5">
                  <c:v>62</c:v>
                </c:pt>
                <c:pt idx="6">
                  <c:v>74</c:v>
                </c:pt>
                <c:pt idx="7">
                  <c:v>56</c:v>
                </c:pt>
              </c:numCache>
            </c:numRef>
          </c:val>
        </c:ser>
        <c:axId val="93638016"/>
        <c:axId val="93648000"/>
      </c:barChart>
      <c:catAx>
        <c:axId val="93638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93648000"/>
        <c:crosses val="autoZero"/>
        <c:auto val="1"/>
        <c:lblAlgn val="ctr"/>
        <c:lblOffset val="100"/>
      </c:catAx>
      <c:valAx>
        <c:axId val="93648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9363801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0.4913</cdr:x>
      <cdr:y>0</cdr:y>
    </cdr:from>
    <cdr:to>
      <cdr:x>0.99542</cdr:x>
      <cdr:y>0.17535</cdr:y>
    </cdr:to>
    <cdr:sp macro="" textlink="">
      <cdr:nvSpPr>
        <cdr:cNvPr id="2" name="6 CuadroTexto"/>
        <cdr:cNvSpPr txBox="1"/>
      </cdr:nvSpPr>
      <cdr:spPr>
        <a:xfrm xmlns:a="http://schemas.openxmlformats.org/drawingml/2006/main">
          <a:off x="2367478" y="0"/>
          <a:ext cx="2429256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 algn="ctr"/>
          <a:r>
            <a:rPr lang="es-MX" sz="1200" b="1" dirty="0" smtClean="0"/>
            <a:t>Tonelaje año anterior</a:t>
          </a:r>
          <a:r>
            <a:rPr lang="es-MX" sz="1400" b="1" dirty="0" smtClean="0"/>
            <a:t>: </a:t>
          </a:r>
          <a:r>
            <a:rPr lang="es-MX" sz="1200" b="1" dirty="0" smtClean="0"/>
            <a:t>4,750 Ton.  Agosto 2014</a:t>
          </a:r>
          <a:endParaRPr lang="es-MX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0.68637</cdr:x>
      <cdr:y>0.08269</cdr:y>
    </cdr:from>
    <cdr:to>
      <cdr:x>0.97259</cdr:x>
      <cdr:y>0.24322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184116" y="259647"/>
          <a:ext cx="1744797" cy="504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MX" b="1" dirty="0" smtClean="0"/>
            <a:t>Abastecimiento año anterior:</a:t>
          </a:r>
        </a:p>
        <a:p xmlns:a="http://schemas.openxmlformats.org/drawingml/2006/main">
          <a:pPr algn="ctr"/>
          <a:r>
            <a:rPr lang="es-MX" b="1" dirty="0" smtClean="0"/>
            <a:t>Agosto 2014  3,500,000 lts </a:t>
          </a:r>
          <a:endParaRPr lang="es-MX" sz="1100" b="1" dirty="0"/>
        </a:p>
      </cdr:txBody>
    </cdr:sp>
  </cdr:relSizeAnchor>
  <cdr:relSizeAnchor xmlns:cdr="http://schemas.openxmlformats.org/drawingml/2006/chartDrawing">
    <cdr:from>
      <cdr:x>0.62404</cdr:x>
      <cdr:y>0.15149</cdr:y>
    </cdr:from>
    <cdr:to>
      <cdr:x>0.98188</cdr:x>
      <cdr:y>0.28217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804132" y="475671"/>
          <a:ext cx="2181405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0.78626</cdr:x>
      <cdr:y>0.24322</cdr:y>
    </cdr:from>
    <cdr:to>
      <cdr:x>0.93626</cdr:x>
      <cdr:y>0.53443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793070" y="7637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F1CB-02A2-45CB-9205-AAA7ACD115DF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654C-B429-4411-BA7C-1A5525154E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22953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2BDA-B4C8-404A-AEA2-D39D74228963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37115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3870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5024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1978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9393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59472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C67A-E741-4BFD-8BD9-89BE01EC3576}" type="slidenum">
              <a:rPr lang="es-MX" smtClean="0"/>
              <a:pPr/>
              <a:t>18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0704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08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164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8681-1488-4FC2-A735-608AE810F629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4549-85C4-4FB0-BAD9-F3CA14BF869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9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0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2484" y="204416"/>
            <a:ext cx="786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Agosto 2015</a:t>
            </a:r>
          </a:p>
        </p:txBody>
      </p:sp>
      <p:pic>
        <p:nvPicPr>
          <p:cNvPr id="1026" name="Picture 2" descr="C:\Users\García\Documents\Logo y Video\Logo Secretarí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923" y="1475546"/>
            <a:ext cx="5348933" cy="35258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uadroTexto 3"/>
          <p:cNvSpPr txBox="1"/>
          <p:nvPr/>
        </p:nvSpPr>
        <p:spPr>
          <a:xfrm>
            <a:off x="1503621" y="5085184"/>
            <a:ext cx="587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</a:p>
          <a:p>
            <a:pPr algn="ctr"/>
            <a:r>
              <a:rPr lang="en-US" sz="3600" b="1" i="1" dirty="0" smtClean="0"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600" b="1" i="1" dirty="0">
              <a:latin typeface="Brush Script MT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83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26876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CONTROL DE LLANTAS RECOLECTADAS POR LA DIRECCION DE LIMPIA</a:t>
            </a:r>
            <a:endParaRPr lang="es-MX" sz="20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032" y="1991577"/>
            <a:ext cx="35160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 Narrow" pitchFamily="34" charset="0"/>
              </a:rPr>
              <a:t>TOTAL DE LLANTAS AL MES </a:t>
            </a:r>
          </a:p>
          <a:p>
            <a:pPr algn="ctr"/>
            <a:r>
              <a:rPr lang="es-MX" sz="4400" b="1" dirty="0" smtClean="0">
                <a:latin typeface="Arial Narrow" pitchFamily="34" charset="0"/>
              </a:rPr>
              <a:t>921</a:t>
            </a:r>
            <a:endParaRPr lang="es-MX" sz="4400" b="1" dirty="0">
              <a:latin typeface="Arial Narrow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8401248"/>
              </p:ext>
            </p:extLst>
          </p:nvPr>
        </p:nvGraphicFramePr>
        <p:xfrm>
          <a:off x="3656521" y="1941884"/>
          <a:ext cx="49479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3"/>
                <a:gridCol w="2473963"/>
              </a:tblGrid>
              <a:tr h="513383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92D050"/>
                          </a:solidFill>
                          <a:latin typeface="Arial Narrow" pitchFamily="34" charset="0"/>
                        </a:rPr>
                        <a:t>DESGLOSE DE</a:t>
                      </a:r>
                      <a:r>
                        <a:rPr lang="es-MX" baseline="0" dirty="0" smtClean="0">
                          <a:solidFill>
                            <a:srgbClr val="92D050"/>
                          </a:solidFill>
                          <a:latin typeface="Arial Narrow" pitchFamily="34" charset="0"/>
                        </a:rPr>
                        <a:t> LLANTAS POR  SEMANA </a:t>
                      </a:r>
                    </a:p>
                    <a:p>
                      <a:pPr algn="ctr"/>
                      <a:r>
                        <a:rPr lang="es-MX" dirty="0" smtClean="0">
                          <a:solidFill>
                            <a:srgbClr val="92D050"/>
                          </a:solidFill>
                          <a:latin typeface="Arial Narrow" pitchFamily="34" charset="0"/>
                        </a:rPr>
                        <a:t>PERIODO                       </a:t>
                      </a:r>
                      <a:r>
                        <a:rPr lang="es-MX" baseline="0" dirty="0" smtClean="0">
                          <a:solidFill>
                            <a:srgbClr val="92D050"/>
                          </a:solidFill>
                          <a:latin typeface="Arial Narrow" pitchFamily="34" charset="0"/>
                        </a:rPr>
                        <a:t>  </a:t>
                      </a:r>
                      <a:r>
                        <a:rPr lang="es-MX" dirty="0" smtClean="0">
                          <a:solidFill>
                            <a:srgbClr val="92D050"/>
                          </a:solidFill>
                          <a:latin typeface="Arial Narrow" pitchFamily="34" charset="0"/>
                        </a:rPr>
                        <a:t>CANTIDAD</a:t>
                      </a:r>
                      <a:endParaRPr lang="es-MX" dirty="0">
                        <a:solidFill>
                          <a:srgbClr val="92D05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1780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DEL</a:t>
                      </a:r>
                      <a:r>
                        <a:rPr lang="es-MX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01-08-2015 AL     12-08-2015 </a:t>
                      </a:r>
                      <a:endParaRPr lang="es-MX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467          </a:t>
                      </a:r>
                      <a:endParaRPr lang="es-MX" sz="2000" b="1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1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DEL</a:t>
                      </a:r>
                      <a:r>
                        <a:rPr lang="es-MX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13-08-2015 AL     17-08-2015 </a:t>
                      </a:r>
                      <a:endParaRPr lang="es-MX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306</a:t>
                      </a:r>
                      <a:endParaRPr lang="es-MX" sz="2000" b="1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1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DEL</a:t>
                      </a:r>
                      <a:r>
                        <a:rPr lang="es-MX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18-08-2015 AL     24-08-2015 </a:t>
                      </a:r>
                      <a:endParaRPr lang="es-MX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90</a:t>
                      </a:r>
                      <a:endParaRPr lang="es-MX" sz="2000" b="1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1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DEL</a:t>
                      </a:r>
                      <a:r>
                        <a:rPr lang="es-MX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25-08-2015 AL     31-08-2015 </a:t>
                      </a:r>
                      <a:endParaRPr lang="es-MX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58</a:t>
                      </a:r>
                      <a:endParaRPr lang="es-MX" sz="2000" b="1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9" name="Picture 3" descr="C:\Users\Usuario\Desktop\DSC_0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67260"/>
            <a:ext cx="3168351" cy="252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Gráfico"/>
          <p:cNvGraphicFramePr/>
          <p:nvPr>
            <p:extLst>
              <p:ext uri="{D42A27DB-BD31-4B8C-83A1-F6EECF244321}">
                <p14:modId xmlns="" xmlns:p14="http://schemas.microsoft.com/office/powerpoint/2010/main" val="678379389"/>
              </p:ext>
            </p:extLst>
          </p:nvPr>
        </p:nvGraphicFramePr>
        <p:xfrm>
          <a:off x="4044017" y="4149080"/>
          <a:ext cx="433630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89663" y="68100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Recolección de Basura </a:t>
            </a:r>
            <a:endParaRPr lang="es-MX" sz="2400" b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2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574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483768" y="68340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Pipas 2015</a:t>
            </a:r>
            <a:endParaRPr lang="es-MX" sz="2400" b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63872" y="1381146"/>
            <a:ext cx="1961632" cy="3162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Colonias atendidas: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Lomas del Sol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 Carmelitas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Héctor Caballero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Esperanza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 Antonio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Hda San Antonio 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 Mateo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Hda La Escondida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Burócratas de Gpe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Monte Kristal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Bosques de San Pedro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de Mayo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Maestranza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Mirador de la Montaña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Valles 2º Sector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Charco Azul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Ejido Calderón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Rancho el ébano</a:t>
            </a:r>
            <a:endParaRPr lang="es-E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4279144620"/>
              </p:ext>
            </p:extLst>
          </p:nvPr>
        </p:nvGraphicFramePr>
        <p:xfrm>
          <a:off x="250052" y="1268760"/>
          <a:ext cx="5783985" cy="310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C:\Users\Usuario\Desktop\2015090108264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9" y="4422358"/>
            <a:ext cx="2411760" cy="1752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ario\Desktop\201509010826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35" y="4422741"/>
            <a:ext cx="2569841" cy="1752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4168" y="4592824"/>
            <a:ext cx="273349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dirty="0" smtClean="0">
                <a:latin typeface="Arial Narrow" pitchFamily="34" charset="0"/>
              </a:rPr>
              <a:t>El abastecimiento de agua en el mes de Agosto sube debido a que se agregó una colonia mas a la lista del área de pipas esta con el numero 19. Las colonias que se encuentran remarcadas en amarrillo son colonias que solo se les abastece a un 15% de los habitantes que viven en aproximadamente 3 calles  de su colonia, esto porque la mayor parte de cada colonia ya cuenta con los servicios de agua potable. </a:t>
            </a:r>
            <a:endParaRPr lang="es-MX" sz="1050" dirty="0">
              <a:latin typeface="Arial Narrow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</a:p>
        </p:txBody>
      </p:sp>
      <p:sp>
        <p:nvSpPr>
          <p:cNvPr id="13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785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ALUMBRADO PÚBLICO</a:t>
            </a:r>
            <a:endParaRPr lang="es-E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30187" y="692696"/>
            <a:ext cx="497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cs typeface="Arial" pitchFamily="34" charset="0"/>
              </a:rPr>
              <a:t>Mantenimiento de Luz Vapor de Sodio en Colonias</a:t>
            </a:r>
            <a:endParaRPr lang="es-MX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84333" y="1651030"/>
            <a:ext cx="591200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Mantenimiento de Luz Vapor de Sodio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97272" y="1214422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Instalación de Lámparas Led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1924050"/>
          <a:ext cx="9061450" cy="3330575"/>
        </p:xfrm>
        <a:graphic>
          <a:graphicData uri="http://schemas.openxmlformats.org/presentationml/2006/ole">
            <p:oleObj spid="_x0000_s1056" name="Hoja de cálculo" r:id="rId4" imgW="9182039" imgH="3333680" progId="Excel.Sheet.12">
              <p:embed/>
            </p:oleObj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504" y="5000636"/>
            <a:ext cx="8429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este mes se dio el mantenimiento a 60 (56 Colonias y 4 Ave. Principales)</a:t>
            </a: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“Colonias Varias”,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se repararon un total de 70 Circuitos.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299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69444" y="692696"/>
            <a:ext cx="453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cs typeface="Arial" pitchFamily="34" charset="0"/>
              </a:rPr>
              <a:t>Control de Reportes Atendidos en el Mes</a:t>
            </a:r>
            <a:endParaRPr lang="es-MX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847725" y="4086225"/>
          <a:ext cx="7791450" cy="1181100"/>
        </p:xfrm>
        <a:graphic>
          <a:graphicData uri="http://schemas.openxmlformats.org/presentationml/2006/ole">
            <p:oleObj spid="_x0000_s2080" name="Hoja de cálculo" r:id="rId3" imgW="5114840" imgH="771470" progId="Excel.Sheet.12">
              <p:embed/>
            </p:oleObj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928662" y="1142984"/>
          <a:ext cx="778671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28596" y="5429264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esté mes bajó la productividad en cuanto a los reportes Con Folio/Sin Folio, debido a las constantes fallas mecánicas que presentaron las diferentes unidades(Grúas).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ALUMBRADO PÚBLICO</a:t>
            </a:r>
            <a:endParaRPr lang="es-E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71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60873" y="692696"/>
            <a:ext cx="2358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42540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Gardenias 1er y 2do Sector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Ornato\Downloads\DSC_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286256"/>
            <a:ext cx="2497517" cy="1676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5" name="Picture 3" descr="C:\Users\Ornato\Downloads\DSC_0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32856"/>
            <a:ext cx="2497517" cy="1829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6" name="Picture 4" descr="C:\Users\Ornato\Downloads\DSC_0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132856"/>
            <a:ext cx="2497517" cy="1829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7" name="Picture 5" descr="C:\Users\Ornato\Downloads\DSC_0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132856"/>
            <a:ext cx="2497517" cy="1829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3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ALUMBRADO PÚBLICO</a:t>
            </a:r>
            <a:endParaRPr lang="es-E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301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72062" y="692696"/>
            <a:ext cx="2336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Ex Hacienda el Rosario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Ornato\Downloads\DSC_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2555862" cy="17155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C:\Users\Ornato\Downloads\DSC_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84" y="4285215"/>
            <a:ext cx="2555862" cy="17155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C:\Users\Ornato\Downloads\DSC_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104" y="2214554"/>
            <a:ext cx="2555862" cy="17155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 descr="C:\Users\Ornato\Downloads\DSC_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0584" y="2214554"/>
            <a:ext cx="2555862" cy="17155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3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ALUMBRADO PÚBLICO</a:t>
            </a:r>
            <a:endParaRPr lang="es-E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425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0408182"/>
              </p:ext>
            </p:extLst>
          </p:nvPr>
        </p:nvGraphicFramePr>
        <p:xfrm>
          <a:off x="179512" y="1425704"/>
          <a:ext cx="770485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008"/>
                <a:gridCol w="2244382"/>
                <a:gridCol w="3066466"/>
              </a:tblGrid>
              <a:tr h="327552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</a:t>
                      </a:r>
                      <a:endParaRPr lang="es-MX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Área</a:t>
                      </a:r>
                      <a:endParaRPr lang="es-MX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Juegos </a:t>
                      </a:r>
                      <a:endParaRPr lang="es-MX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4797"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</a:t>
                      </a:r>
                      <a:r>
                        <a:rPr lang="es-MX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Oriente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sube y baja y 1 columpio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4797"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Fuentes de Juárez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Sube y Baja</a:t>
                      </a:r>
                    </a:p>
                  </a:txBody>
                  <a:tcPr anchor="ctr"/>
                </a:tc>
              </a:tr>
              <a:tr h="294797"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Praderas de San 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s-MX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Verde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columpio y 1 pasamanos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4797"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 Escondida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verde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columpio</a:t>
                      </a:r>
                    </a:p>
                  </a:txBody>
                  <a:tcPr anchor="ctr"/>
                </a:tc>
              </a:tr>
              <a:tr h="294797"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Villas de San José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columpio y</a:t>
                      </a:r>
                      <a:r>
                        <a:rPr lang="es-MX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pasamanos</a:t>
                      </a:r>
                      <a:endParaRPr lang="es-MX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57290" y="21429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MANTENIMIENTO PÚBLICO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18585" y="714356"/>
            <a:ext cx="382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Instalación  de juegos infantiles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9" name="4 Imagen" descr="DSC_0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77073"/>
            <a:ext cx="2618406" cy="210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9 Imagen" descr="DSC_0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9226" y="4077072"/>
            <a:ext cx="2340768" cy="213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0 CuadroTexto"/>
          <p:cNvSpPr txBox="1"/>
          <p:nvPr/>
        </p:nvSpPr>
        <p:spPr>
          <a:xfrm>
            <a:off x="1979712" y="3501008"/>
            <a:ext cx="511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Hacienda San José</a:t>
            </a:r>
            <a:endParaRPr lang="es-MX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1 Imagen" descr="DSC_09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9980" y="4077072"/>
            <a:ext cx="2388565" cy="213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3 Imagen" descr="DSC_09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2622" y="4077072"/>
            <a:ext cx="2532806" cy="210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684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3385597"/>
              </p:ext>
            </p:extLst>
          </p:nvPr>
        </p:nvGraphicFramePr>
        <p:xfrm>
          <a:off x="107504" y="1412777"/>
          <a:ext cx="8064896" cy="226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757"/>
                <a:gridCol w="1570011"/>
                <a:gridCol w="1503904"/>
                <a:gridCol w="2016224"/>
              </a:tblGrid>
              <a:tr h="4320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</a:t>
                      </a: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 utilizado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5870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Retiro de Basura del tiradero Municipal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Esperanza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" action="ppaction://noaction"/>
                        </a:rPr>
                        <a:t>Retro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excavadora y camión de volteo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1149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Rehabilitar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paso en el rio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 Excavadora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0220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Limpieza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colonia</a:t>
                      </a:r>
                      <a:endParaRPr lang="es-MX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Huertos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" action="ppaction://noaction"/>
                        </a:rPr>
                        <a:t>Retro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excavadora y camión de volteo</a:t>
                      </a:r>
                      <a:endParaRPr lang="es-MX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838154" y="188640"/>
            <a:ext cx="538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MANTENIMIENTO</a:t>
            </a:r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PUBLICO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3 Imagen" descr="DSC_0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942" y="3918953"/>
            <a:ext cx="2517532" cy="227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6 Imagen" descr="DSC_0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092" y="3920514"/>
            <a:ext cx="2485450" cy="227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3 Imagen" descr="2015-06-18_13-21-14_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4662" y="3918953"/>
            <a:ext cx="2554710" cy="234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1 Imagen" descr="2015-06-04_09-39-49_7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8848" y="3918953"/>
            <a:ext cx="2573728" cy="228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5940152" y="400506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Tiradero, Col. La Esperanza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95736" y="3985319"/>
            <a:ext cx="1494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</a:rPr>
              <a:t>Col. Los Huertos</a:t>
            </a:r>
            <a:endParaRPr lang="es-MX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962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75656" y="13407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DF8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LOTES BALDÍOS</a:t>
            </a:r>
            <a:endParaRPr lang="es-MX" b="1" dirty="0">
              <a:solidFill>
                <a:srgbClr val="DF8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1012307"/>
              </p:ext>
            </p:extLst>
          </p:nvPr>
        </p:nvGraphicFramePr>
        <p:xfrm>
          <a:off x="251520" y="1616274"/>
          <a:ext cx="2971492" cy="93610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90700"/>
                <a:gridCol w="643134"/>
                <a:gridCol w="637658"/>
              </a:tblGrid>
              <a:tr h="501231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+mn-lt"/>
                          <a:cs typeface="+mn-cs"/>
                        </a:rPr>
                        <a:t>Colonia</a:t>
                      </a:r>
                      <a:endParaRPr lang="es-MX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TL</a:t>
                      </a:r>
                      <a:endParaRPr lang="es-MX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+mn-lt"/>
                          <a:cs typeface="+mn-cs"/>
                        </a:rPr>
                        <a:t>NL</a:t>
                      </a:r>
                      <a:endParaRPr lang="es-MX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4873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Residencial Zirándaro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491880" y="183488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INSPECCIÓN</a:t>
            </a:r>
            <a:endParaRPr lang="es-MX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13"/>
          <p:cNvSpPr txBox="1"/>
          <p:nvPr/>
        </p:nvSpPr>
        <p:spPr>
          <a:xfrm>
            <a:off x="1061864" y="5367453"/>
            <a:ext cx="7020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MX" sz="1000" b="1" dirty="0" smtClean="0"/>
              <a:t>Nota: </a:t>
            </a:r>
            <a:r>
              <a:rPr lang="es-MX" sz="1000" dirty="0" smtClean="0"/>
              <a:t>A petición de los ciudadanos de este Municipio, se notificaron  escombros, tierra y material que obstruyera el paso peatonal, de lo que se obtuvo el beneficio de la limpieza de las calles y banquetas.  En esta ocasión lo que quedo pendiente es por que esta utilizando el material de construcción.</a:t>
            </a:r>
            <a:endParaRPr lang="es-MX" sz="1000" dirty="0"/>
          </a:p>
        </p:txBody>
      </p:sp>
      <p:sp>
        <p:nvSpPr>
          <p:cNvPr id="13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Documents and Settings\Usuario\Escritorio\Propuesta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" y="0"/>
            <a:ext cx="1547664" cy="1129688"/>
          </a:xfrm>
          <a:prstGeom prst="rect">
            <a:avLst/>
          </a:prstGeom>
          <a:noFill/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9515974"/>
              </p:ext>
            </p:extLst>
          </p:nvPr>
        </p:nvGraphicFramePr>
        <p:xfrm>
          <a:off x="251520" y="2651760"/>
          <a:ext cx="2971492" cy="92125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14983"/>
                <a:gridCol w="652372"/>
                <a:gridCol w="604137"/>
              </a:tblGrid>
              <a:tr h="56616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  <a:cs typeface="+mn-cs"/>
                        </a:rPr>
                        <a:t>Reportes de Atención Ciudadana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TL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  <a:cs typeface="+mn-cs"/>
                        </a:rPr>
                        <a:t>NL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5091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260590" y="2060699"/>
            <a:ext cx="376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Los requerimientos se encuentran en proceso de notificación, seguimiento será reflejado en el siguiente mes de Septiembre.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470323"/>
              </p:ext>
            </p:extLst>
          </p:nvPr>
        </p:nvGraphicFramePr>
        <p:xfrm>
          <a:off x="1187624" y="4149080"/>
          <a:ext cx="6192688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6"/>
                <a:gridCol w="1656184"/>
                <a:gridCol w="1512168"/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Colonia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Notificación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Pendiente</a:t>
                      </a:r>
                      <a:endParaRPr lang="es-MX" sz="1600" dirty="0"/>
                    </a:p>
                  </a:txBody>
                  <a:tcPr anchor="ctr"/>
                </a:tc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Villas de San José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02</a:t>
                      </a:r>
                      <a:endParaRPr lang="es-MX" sz="1600" dirty="0"/>
                    </a:p>
                  </a:txBody>
                  <a:tcPr anchor="ctr"/>
                </a:tc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San</a:t>
                      </a:r>
                      <a:r>
                        <a:rPr lang="es-MX" sz="1600" baseline="0" dirty="0" smtClean="0"/>
                        <a:t> José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09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01</a:t>
                      </a:r>
                      <a:endParaRPr lang="es-MX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987824" y="37170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Notificación de material</a:t>
            </a:r>
            <a:endParaRPr lang="es-MX" b="1" dirty="0"/>
          </a:p>
        </p:txBody>
      </p:sp>
    </p:spTree>
    <p:extLst>
      <p:ext uri="{BB962C8B-B14F-4D97-AF65-F5344CB8AC3E}">
        <p14:creationId xmlns="" xmlns:p14="http://schemas.microsoft.com/office/powerpoint/2010/main" val="3221204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PARQUES, ORNATO Y FORESTACIÓN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52668" y="69269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bg1"/>
                </a:solidFill>
              </a:rPr>
              <a:t>Hectáreas deshierbadas, Áreas atendidas y sistema de riego </a:t>
            </a:r>
            <a:endParaRPr lang="es-MX" b="1" i="1" dirty="0">
              <a:solidFill>
                <a:schemeClr val="bg1"/>
              </a:solidFill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="" xmlns:p14="http://schemas.microsoft.com/office/powerpoint/2010/main" val="3310767004"/>
              </p:ext>
            </p:extLst>
          </p:nvPr>
        </p:nvGraphicFramePr>
        <p:xfrm>
          <a:off x="107504" y="1412776"/>
          <a:ext cx="38884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="" xmlns:p14="http://schemas.microsoft.com/office/powerpoint/2010/main" val="631702309"/>
              </p:ext>
            </p:extLst>
          </p:nvPr>
        </p:nvGraphicFramePr>
        <p:xfrm>
          <a:off x="4206221" y="1340768"/>
          <a:ext cx="411019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8513550"/>
              </p:ext>
            </p:extLst>
          </p:nvPr>
        </p:nvGraphicFramePr>
        <p:xfrm>
          <a:off x="785786" y="4509121"/>
          <a:ext cx="7543705" cy="15202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35889"/>
                <a:gridCol w="1049920"/>
                <a:gridCol w="2386603"/>
                <a:gridCol w="971293"/>
              </a:tblGrid>
              <a:tr h="32369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Sistema de Riego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526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Asistencia a </a:t>
                      </a:r>
                      <a:r>
                        <a:rPr lang="es-MX" sz="1400" b="1" u="none" strike="noStrike" dirty="0" smtClean="0"/>
                        <a:t>lugares (</a:t>
                      </a:r>
                      <a:r>
                        <a:rPr lang="es-MX" sz="1400" b="1" u="none" strike="noStrike" dirty="0"/>
                        <a:t>Riego</a:t>
                      </a:r>
                      <a:r>
                        <a:rPr lang="es-MX" sz="1400" b="1" u="none" strike="noStrike" dirty="0" smtClean="0"/>
                        <a:t>)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 smtClean="0"/>
                        <a:t>Árboles </a:t>
                      </a:r>
                      <a:r>
                        <a:rPr lang="es-MX" sz="1400" b="1" u="none" strike="noStrike" dirty="0"/>
                        <a:t>regados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Lugares que se repiten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Litros Regados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133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dirty="0" smtClean="0"/>
                        <a:t>A distintas Colonias,</a:t>
                      </a:r>
                      <a:r>
                        <a:rPr lang="es-MX" sz="1200" u="none" strike="noStrike" baseline="0" dirty="0" smtClean="0"/>
                        <a:t> Abarcando Camellones, Áreas Verdes , Plazas y Laterales</a:t>
                      </a:r>
                      <a:endParaRPr lang="es-MX" sz="1200" u="none" strike="noStrike" dirty="0" smtClean="0"/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3191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Todos</a:t>
                      </a:r>
                      <a:r>
                        <a:rPr lang="es-ES" sz="1400" u="none" strike="noStrike" baseline="0" dirty="0" smtClean="0"/>
                        <a:t> los lugares se repiten y se busca que por lo menos se realice 3 veces por semana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1,488,000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</a:tr>
            </a:tbl>
          </a:graphicData>
        </a:graphic>
      </p:graphicFrame>
      <p:sp>
        <p:nvSpPr>
          <p:cNvPr id="8" name="3 Rectángulo"/>
          <p:cNvSpPr/>
          <p:nvPr/>
        </p:nvSpPr>
        <p:spPr>
          <a:xfrm>
            <a:off x="432048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1259632" y="692696"/>
            <a:ext cx="645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Áreas deshierbadas / metros deshierbados y colonias atendidas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7863206"/>
              </p:ext>
            </p:extLst>
          </p:nvPr>
        </p:nvGraphicFramePr>
        <p:xfrm>
          <a:off x="66847" y="2283442"/>
          <a:ext cx="392908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112"/>
                <a:gridCol w="859433"/>
                <a:gridCol w="982272"/>
                <a:gridCol w="982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Ave. Principales (Mts2)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Colonias (Mts2)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Jardines</a:t>
                      </a:r>
                      <a:r>
                        <a:rPr lang="es-MX" sz="1200" baseline="0" dirty="0" smtClean="0"/>
                        <a:t> de niños 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TOTALES 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161,416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517,316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36,600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715,332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3436227"/>
              </p:ext>
            </p:extLst>
          </p:nvPr>
        </p:nvGraphicFramePr>
        <p:xfrm>
          <a:off x="72006" y="1353294"/>
          <a:ext cx="3923930" cy="86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7"/>
                <a:gridCol w="864096"/>
                <a:gridCol w="720080"/>
                <a:gridCol w="792088"/>
                <a:gridCol w="864099"/>
              </a:tblGrid>
              <a:tr h="56010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Plazas</a:t>
                      </a:r>
                      <a:endParaRPr lang="es-MX" sz="1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Camellones</a:t>
                      </a:r>
                      <a:endParaRPr lang="es-MX" sz="9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Áreas Verdes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Laterales</a:t>
                      </a:r>
                      <a:endParaRPr lang="es-MX" sz="11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Jardín</a:t>
                      </a:r>
                      <a:r>
                        <a:rPr lang="es-ES" sz="1200" baseline="0" dirty="0" smtClean="0"/>
                        <a:t> de niños </a:t>
                      </a:r>
                      <a:endParaRPr lang="es-MX" sz="1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1809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="" xmlns:p14="http://schemas.microsoft.com/office/powerpoint/2010/main" val="3116535041"/>
              </p:ext>
            </p:extLst>
          </p:nvPr>
        </p:nvGraphicFramePr>
        <p:xfrm>
          <a:off x="284014" y="3356992"/>
          <a:ext cx="349589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76056" y="2564904"/>
          <a:ext cx="1500198" cy="3584244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Paseo Acueducto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 San Miguelito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 Villas de San 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Juan </a:t>
                      </a:r>
                      <a:endParaRPr lang="es-MX" sz="105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4.Ejido los Naranjos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 Las Haciendas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 Lomas de los Naranjos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7.Los Valles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 Los Portales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 Hacienda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San José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 Villa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Luz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 Héctor Caballero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 La Esperanza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 Burócratas de Guadalupe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 Gardenias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 Arcadia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 San Francisco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 Villas de San Juan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 Fuentes de Juárez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7236296" y="2564904"/>
          <a:ext cx="1682666" cy="1728108"/>
        </p:xfrm>
        <a:graphic>
          <a:graphicData uri="http://schemas.openxmlformats.org/drawingml/2006/table">
            <a:tbl>
              <a:tblPr/>
              <a:tblGrid>
                <a:gridCol w="233124"/>
                <a:gridCol w="1449542"/>
              </a:tblGrid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 smtClean="0">
                          <a:latin typeface="Arial"/>
                        </a:rPr>
                        <a:t>Paseo del Prado</a:t>
                      </a:r>
                      <a:endParaRPr lang="es-MX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Los Arcos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Zirandaro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Bosques de San Pedro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Vistas de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San Juan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Paseo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el Sabinal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Villas de San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José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Terranova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Residencial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Valle Real 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214942" y="2285992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Colonias Atendidas </a:t>
            </a:r>
            <a:endParaRPr lang="es-MX" sz="1600" b="1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2759826"/>
              </p:ext>
            </p:extLst>
          </p:nvPr>
        </p:nvGraphicFramePr>
        <p:xfrm>
          <a:off x="4224486" y="1353294"/>
          <a:ext cx="4869408" cy="95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676"/>
                <a:gridCol w="608676"/>
                <a:gridCol w="608676"/>
                <a:gridCol w="608676"/>
                <a:gridCol w="608676"/>
                <a:gridCol w="608676"/>
                <a:gridCol w="599015"/>
                <a:gridCol w="61833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Enero</a:t>
                      </a:r>
                      <a:endParaRPr lang="es-MX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i="1" dirty="0" smtClean="0">
                          <a:solidFill>
                            <a:schemeClr val="bg1"/>
                          </a:solidFill>
                        </a:rPr>
                        <a:t>Feb.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Marzo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Abril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Mayo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Junio</a:t>
                      </a:r>
                      <a:r>
                        <a:rPr lang="es-MX" sz="1100" baseline="0" dirty="0" smtClean="0"/>
                        <a:t> 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Julio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i="1" dirty="0" smtClean="0">
                          <a:solidFill>
                            <a:schemeClr val="bg1"/>
                          </a:solidFill>
                        </a:rPr>
                        <a:t>Agosto</a:t>
                      </a:r>
                      <a:endParaRPr lang="es-MX" sz="105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27622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621,345</a:t>
                      </a:r>
                      <a:endParaRPr lang="es-MX" sz="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/>
                        <a:t>428,698</a:t>
                      </a:r>
                      <a:endParaRPr lang="es-MX" sz="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675,871</a:t>
                      </a:r>
                      <a:endParaRPr lang="es-MX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/>
                        <a:t>779,263</a:t>
                      </a:r>
                      <a:endParaRPr lang="es-MX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895,741</a:t>
                      </a:r>
                      <a:endParaRPr lang="es-MX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843,286</a:t>
                      </a:r>
                      <a:endParaRPr lang="es-MX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627,631</a:t>
                      </a:r>
                      <a:endParaRPr lang="es-MX" sz="9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i="1" dirty="0" smtClean="0"/>
                        <a:t>715,332</a:t>
                      </a:r>
                      <a:endParaRPr lang="es-MX" sz="9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CuadroTexto 3"/>
          <p:cNvSpPr txBox="1"/>
          <p:nvPr/>
        </p:nvSpPr>
        <p:spPr>
          <a:xfrm>
            <a:off x="6516216" y="4717593"/>
            <a:ext cx="255577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*Se trabajo en la tala de 5 arboles, que fueron afectados en distintas zonas </a:t>
            </a:r>
          </a:p>
          <a:p>
            <a:pPr algn="ctr"/>
            <a:r>
              <a:rPr lang="es-E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 las lluvias y los vientos registrados durante el mes </a:t>
            </a:r>
            <a:endParaRPr lang="es-E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PARQUES, ORNATO Y FORESTACIÓN</a:t>
            </a:r>
          </a:p>
        </p:txBody>
      </p:sp>
      <p:sp>
        <p:nvSpPr>
          <p:cNvPr id="19" name="3 Rectángulo"/>
          <p:cNvSpPr/>
          <p:nvPr/>
        </p:nvSpPr>
        <p:spPr>
          <a:xfrm>
            <a:off x="323528" y="6237312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4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1547664" y="663079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Forestación</a:t>
            </a:r>
            <a:r>
              <a:rPr lang="es-MX" b="1" dirty="0" smtClean="0">
                <a:solidFill>
                  <a:schemeClr val="bg1"/>
                </a:solidFill>
              </a:rPr>
              <a:t> 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1271377"/>
              </p:ext>
            </p:extLst>
          </p:nvPr>
        </p:nvGraphicFramePr>
        <p:xfrm>
          <a:off x="179512" y="1340767"/>
          <a:ext cx="8674102" cy="208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947"/>
                <a:gridCol w="1685289"/>
                <a:gridCol w="1685289"/>
                <a:gridCol w="3370577"/>
              </a:tblGrid>
              <a:tr h="2764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Ficha </a:t>
                      </a:r>
                      <a:r>
                        <a:rPr lang="es-MX" sz="1600" b="1" u="none" strike="noStrike" dirty="0" smtClean="0">
                          <a:effectLst/>
                        </a:rPr>
                        <a:t>Técnica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31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Evento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 smtClean="0">
                          <a:effectLst/>
                        </a:rPr>
                        <a:t>Forestación </a:t>
                      </a:r>
                      <a:r>
                        <a:rPr lang="es-MX" sz="1400" b="1" u="none" strike="noStrike" dirty="0">
                          <a:effectLst/>
                        </a:rPr>
                        <a:t>de </a:t>
                      </a:r>
                      <a:r>
                        <a:rPr lang="es-MX" sz="1400" b="1" u="none" strike="noStrike" dirty="0" smtClean="0">
                          <a:effectLst/>
                        </a:rPr>
                        <a:t>Área</a:t>
                      </a:r>
                      <a:r>
                        <a:rPr lang="es-MX" sz="1400" b="1" u="none" strike="noStrike" baseline="0" dirty="0" smtClean="0">
                          <a:effectLst/>
                        </a:rPr>
                        <a:t> Verde en la Colonia Terranova  Residencial (1 de Agosto 2015)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3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Asistentes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Datos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Generales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Acciones a </a:t>
                      </a:r>
                      <a:r>
                        <a:rPr lang="es-MX" sz="1400" b="1" u="none" strike="noStrike" dirty="0" smtClean="0">
                          <a:effectLst/>
                        </a:rPr>
                        <a:t>Realizadas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8466">
                <a:tc rowSpan="5">
                  <a:txBody>
                    <a:bodyPr/>
                    <a:lstStyle/>
                    <a:p>
                      <a:pPr algn="ctr" fontAlgn="ctr">
                        <a:buFont typeface="Wingdings" pitchFamily="2" charset="2"/>
                        <a:buChar char="ü"/>
                      </a:pP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Encargados de Vivero</a:t>
                      </a:r>
                    </a:p>
                    <a:p>
                      <a:pPr algn="ctr" fontAlgn="ctr">
                        <a:buFont typeface="Wingdings" pitchFamily="2" charset="2"/>
                        <a:buChar char="ü"/>
                      </a:pP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Administrativo  </a:t>
                      </a:r>
                    </a:p>
                    <a:p>
                      <a:pPr algn="ctr" fontAlgn="ctr">
                        <a:buFont typeface="Wingdings" pitchFamily="2" charset="2"/>
                        <a:buChar char="ü"/>
                      </a:pP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Cuadrilla </a:t>
                      </a:r>
                    </a:p>
                    <a:p>
                      <a:pPr algn="ctr" fontAlgn="ctr">
                        <a:buFont typeface="Wingdings" pitchFamily="2" charset="2"/>
                        <a:buChar char="ü"/>
                      </a:pP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Vecinos de la Colonia Terranova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Forestado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Verificación</a:t>
                      </a: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terreno, que sea apropiado </a:t>
                      </a:r>
                    </a:p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Realización de pozos </a:t>
                      </a:r>
                    </a:p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Forestación de los 15 arboles de distintas especies.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9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Brasil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Sombrillas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49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Fresnos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Chapote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Amarillo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10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Obsequios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59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2 Amores de un</a:t>
                      </a:r>
                      <a:r>
                        <a:rPr lang="es-MX" sz="1300" baseline="0" dirty="0" smtClean="0"/>
                        <a:t> Rato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2 Siempre Eterna 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Ornatopc\Desktop\AGOSTO 2015\1 ago terranova forestación\DSC_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8" y="3598068"/>
            <a:ext cx="2915816" cy="2416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Ornatopc\Desktop\AGOSTO 2015\1 ago terranova forestación\DSC_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566" y="3598068"/>
            <a:ext cx="2736304" cy="2416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Ornatopc\Desktop\AGOSTO 2015\1 ago terranova forestación\DSC_0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116" y="3598068"/>
            <a:ext cx="3024336" cy="242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PARQUES, ORNATO Y FORESTACIÓN</a:t>
            </a:r>
          </a:p>
        </p:txBody>
      </p:sp>
      <p:sp>
        <p:nvSpPr>
          <p:cNvPr id="11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1271377"/>
              </p:ext>
            </p:extLst>
          </p:nvPr>
        </p:nvGraphicFramePr>
        <p:xfrm>
          <a:off x="179512" y="1340768"/>
          <a:ext cx="8674102" cy="2096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947"/>
                <a:gridCol w="1685289"/>
                <a:gridCol w="1685289"/>
                <a:gridCol w="3370577"/>
              </a:tblGrid>
              <a:tr h="2417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Ficha </a:t>
                      </a:r>
                      <a:r>
                        <a:rPr lang="es-MX" sz="1600" b="1" u="none" strike="noStrike" dirty="0" smtClean="0">
                          <a:effectLst/>
                        </a:rPr>
                        <a:t>Técnica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6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Responsables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Datos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Generales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Acciones a </a:t>
                      </a:r>
                      <a:r>
                        <a:rPr lang="es-MX" sz="1400" b="1" u="none" strike="noStrike" dirty="0" smtClean="0">
                          <a:effectLst/>
                        </a:rPr>
                        <a:t>Realizadas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1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baseline="0" dirty="0" smtClean="0">
                          <a:effectLst/>
                        </a:rPr>
                        <a:t>Coordinador de Vivero, Director y Encargado de Cuadrilla 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Fecha: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Agosto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Preparación</a:t>
                      </a: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la tierra negra </a:t>
                      </a:r>
                    </a:p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Aplicación de la tierra en las áreas designadas para su rehabilitación. </a:t>
                      </a:r>
                    </a:p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Delimitar con cinta de precaución las áreas rehabilitadas.</a:t>
                      </a:r>
                    </a:p>
                    <a:p>
                      <a:pPr algn="ctr" fontAlgn="b">
                        <a:buFont typeface="Arial" pitchFamily="34" charset="0"/>
                        <a:buNone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143">
                <a:tc v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Lugar :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Juárez-Guadalupe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2947">
                <a:tc v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Utilizado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Tierra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Preparada.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Cinta de Precaución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Letreros de aviso</a:t>
                      </a: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5"/>
          <p:cNvSpPr txBox="1"/>
          <p:nvPr/>
        </p:nvSpPr>
        <p:spPr>
          <a:xfrm>
            <a:off x="1571604" y="6926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Trabajos Especiales  </a:t>
            </a:r>
          </a:p>
        </p:txBody>
      </p:sp>
      <p:pic>
        <p:nvPicPr>
          <p:cNvPr id="2050" name="Picture 2" descr="C:\Users\Ornatopc\Desktop\AGOSTO 2015\25 ago vivero preparacion de tierra\DSC_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2736304" cy="249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2" name="AutoShape 4" descr="Mostrando IMG_026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4" name="AutoShape 6" descr="Mostrando IMG_026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55" name="Picture 7" descr="C:\Users\Ornatopc\Desktop\IMG_026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116" y="3573016"/>
            <a:ext cx="2808312" cy="249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C:\Users\Ornatopc\Desktop\IMG_026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031" y="3573016"/>
            <a:ext cx="3059832" cy="249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PARQUES, ORNATO Y FORESTACIÓN</a:t>
            </a:r>
          </a:p>
        </p:txBody>
      </p:sp>
      <p:sp>
        <p:nvSpPr>
          <p:cNvPr id="13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179512" y="1353294"/>
            <a:ext cx="683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EVIDENCIA: Deshierbe en distintas colonias </a:t>
            </a:r>
            <a:endParaRPr lang="es-MX" sz="2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C:\Users\Ornatopc\Desktop\AGOSTO 2015\7 ago arcadia\DSC_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988840"/>
            <a:ext cx="2880321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82918" y="198884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Col. Arcadia (7 de Agosto) </a:t>
            </a:r>
            <a:endParaRPr lang="es-MX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Ornatopc\Desktop\AGOSTO 2015\27 ago valle real\DSC_0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1"/>
            <a:ext cx="2880320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167684" y="192118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Col. Valle Real (27 de Agosto)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rnatopc\Desktop\AGOSTO 2015\27 ago paseo del  prado\DSC_0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88840"/>
            <a:ext cx="2736304" cy="2088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6037212" y="1943109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0000"/>
                </a:solidFill>
              </a:rPr>
              <a:t>Col. Paseo del Prado (27 de Agosto)</a:t>
            </a:r>
            <a:endParaRPr lang="es-MX" sz="1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Ornatopc\Desktop\AGOSTO 2015\27 ago eloy cavazos\DSC_1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2880000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35176" y="422108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</a:rPr>
              <a:t>Av. Eloy Cavazos (27 de Agosto) </a:t>
            </a:r>
            <a:endParaRPr lang="es-MX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Ornatopc\Desktop\AGOSTO 2015\26 ago la reforma retiro de arboles\DSC_1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221088"/>
            <a:ext cx="2880000" cy="186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3109616" y="4315969"/>
            <a:ext cx="1512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solidFill>
                  <a:srgbClr val="FF0000"/>
                </a:solidFill>
              </a:rPr>
              <a:t>Poda de Arboles Col Reforma (28 de Agosto)</a:t>
            </a:r>
            <a:endParaRPr lang="es-MX" sz="105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Ornatopc\Desktop\AGOSTO 2015\28 ago eloy cavazos poda de arboles\DSC_09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197046"/>
            <a:ext cx="2736304" cy="1957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6350296" y="569111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0000"/>
                </a:solidFill>
              </a:rPr>
              <a:t>Poda de arboles, Av. Eloy Cavazos (28 de Agosto)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PARQUES, ORNATO Y FORESTACIÓN</a:t>
            </a:r>
          </a:p>
        </p:txBody>
      </p:sp>
      <p:sp>
        <p:nvSpPr>
          <p:cNvPr id="20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44039" y="68340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Barrido Manual </a:t>
            </a:r>
            <a:endParaRPr lang="es-MX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1653769062"/>
              </p:ext>
            </p:extLst>
          </p:nvPr>
        </p:nvGraphicFramePr>
        <p:xfrm>
          <a:off x="188809" y="1350179"/>
          <a:ext cx="6389948" cy="295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372200" y="1364515"/>
            <a:ext cx="1728192" cy="235449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050" dirty="0" smtClean="0"/>
              <a:t>Se cumple regularmente con el Mantenimiento de las 8 avenidas principales, las cuales son:</a:t>
            </a:r>
          </a:p>
          <a:p>
            <a:pPr algn="just"/>
            <a:endParaRPr lang="es-MX" sz="105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050" dirty="0" smtClean="0"/>
              <a:t>Arturo B. de la Garza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050" dirty="0" smtClean="0"/>
              <a:t>Juárez- Apodaca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050" dirty="0" smtClean="0"/>
              <a:t>Juárez-Cadereyta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050" dirty="0" smtClean="0"/>
              <a:t>Ave. Teófilo Salinas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050" dirty="0" smtClean="0"/>
              <a:t>Juárez-San Mateo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050" dirty="0" smtClean="0"/>
              <a:t>Carr. Reynosa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050" dirty="0" smtClean="0"/>
              <a:t>Ave. Eloy Cavazos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050" dirty="0" smtClean="0"/>
              <a:t>Carr. San Roque</a:t>
            </a:r>
            <a:endParaRPr lang="es-MX" sz="1050" dirty="0"/>
          </a:p>
        </p:txBody>
      </p:sp>
      <p:sp>
        <p:nvSpPr>
          <p:cNvPr id="7" name="6 CuadroTexto"/>
          <p:cNvSpPr txBox="1"/>
          <p:nvPr/>
        </p:nvSpPr>
        <p:spPr>
          <a:xfrm>
            <a:off x="213661" y="5374957"/>
            <a:ext cx="252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Coahuila 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18 de junio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AutoShape 6" descr="https://mmi211.whatsapp.net/d/nJAmTW4OAZ9K6raCmcte-lW6Rxc/ApNCpFAOPyiSuHKmAQgH_K_hmPaY-9N-U3G2_MzhLpH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AutoShape 8" descr="https://mmi211.whatsapp.net/d/nJAmTW4OAZ9K6raCmcte-lW6Rxc/ApNCpFAOPyiSuHKmAQgH_K_hmPaY-9N-U3G2_MzhLpHd.jpg"/>
          <p:cNvSpPr>
            <a:spLocks noChangeAspect="1" noChangeArrowheads="1"/>
          </p:cNvSpPr>
          <p:nvPr/>
        </p:nvSpPr>
        <p:spPr bwMode="auto">
          <a:xfrm>
            <a:off x="3079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1" name="AutoShape 10" descr="https://mmi211.whatsapp.net/d/nJAmTW4OAZ9K6raCmcte-lW6Rxc/ApNCpFAOPyiSuHKmAQgH_K_hmPaY-9N-U3G2_MzhLpH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6" name="AutoShape 12" descr="https://mmi211.whatsapp.net/d/nJAmTW4OAZ9K6raCmcte-lW6Rxc/ApNCpFAOPyiSuHKmAQgH_K_hmPaY-9N-U3G2_MzhLpH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54" name="Picture 6" descr="C:\Users\Usuario\Desktop\Evidencias\hermini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233779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uario\Desktop\Evidencias\LOS COMETA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0903"/>
            <a:ext cx="2500320" cy="199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</a:p>
        </p:txBody>
      </p:sp>
      <p:sp>
        <p:nvSpPr>
          <p:cNvPr id="14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306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61456" y="69803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Recolección de Basura</a:t>
            </a:r>
            <a:endParaRPr lang="es-MX" sz="2400" b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113236" y="1412776"/>
          <a:ext cx="48188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3568" y="1501158"/>
            <a:ext cx="197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SETASA 2015</a:t>
            </a:r>
            <a:endParaRPr lang="es-MX" sz="14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870751"/>
              </p:ext>
            </p:extLst>
          </p:nvPr>
        </p:nvGraphicFramePr>
        <p:xfrm>
          <a:off x="4993352" y="1844824"/>
          <a:ext cx="3168352" cy="21295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88048"/>
                <a:gridCol w="980304"/>
              </a:tblGrid>
              <a:tr h="31929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PERIODO</a:t>
                      </a:r>
                      <a:endParaRPr lang="es-MX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TONELAJE</a:t>
                      </a:r>
                      <a:endParaRPr lang="es-MX" sz="12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20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itchFamily="34" charset="0"/>
                        </a:rPr>
                        <a:t>1-08-2015</a:t>
                      </a:r>
                      <a:r>
                        <a:rPr lang="es-MX" sz="1400" baseline="0" dirty="0" smtClean="0">
                          <a:latin typeface="Arial Narrow" pitchFamily="34" charset="0"/>
                        </a:rPr>
                        <a:t> a 08-08-2015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2317.2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20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itchFamily="34" charset="0"/>
                        </a:rPr>
                        <a:t>9-08-2015 a 15-08-2015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1278.99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20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itchFamily="34" charset="0"/>
                        </a:rPr>
                        <a:t>16-08-2015</a:t>
                      </a:r>
                      <a:r>
                        <a:rPr lang="es-MX" sz="1400" baseline="0" dirty="0" smtClean="0">
                          <a:latin typeface="Arial Narrow" pitchFamily="34" charset="0"/>
                        </a:rPr>
                        <a:t> a 22-08-2015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1007.75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20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itchFamily="34" charset="0"/>
                        </a:rPr>
                        <a:t>23-08-2015 a 31-08-2015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493.62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205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TOTAL MENSUAL</a:t>
                      </a:r>
                      <a:endParaRPr lang="es-MX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Arial Narrow" pitchFamily="34" charset="0"/>
                        </a:rPr>
                        <a:t>5097.56</a:t>
                      </a:r>
                      <a:endParaRPr lang="es-MX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220072" y="12926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 Narrow" pitchFamily="34" charset="0"/>
              </a:rPr>
              <a:t>RELACCION DE TONELAJE POR SEMANA</a:t>
            </a:r>
            <a:endParaRPr lang="es-MX" sz="1600" b="1" dirty="0">
              <a:latin typeface="Arial Narrow" pitchFamily="34" charset="0"/>
            </a:endParaRPr>
          </a:p>
        </p:txBody>
      </p:sp>
      <p:pic>
        <p:nvPicPr>
          <p:cNvPr id="1026" name="Picture 2" descr="C:\Users\Usuario\Desktop\2015090108264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" y="4077072"/>
            <a:ext cx="2826211" cy="2057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20150901082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29" y="4077072"/>
            <a:ext cx="3121792" cy="2068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uario\Desktop\DSC_0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84" y="4077072"/>
            <a:ext cx="3121792" cy="2079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</a:p>
        </p:txBody>
      </p:sp>
      <p:sp>
        <p:nvSpPr>
          <p:cNvPr id="14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29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389663" y="68100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Recolección de Basura </a:t>
            </a:r>
            <a:endParaRPr lang="es-MX" sz="2400" b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106998" y="1412776"/>
          <a:ext cx="4609018" cy="312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209643" y="141277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MX" sz="1200" b="1" dirty="0" smtClean="0"/>
              <a:t>Tonelaje año anterior: 459 Ton. Agosto 2014</a:t>
            </a:r>
            <a:endParaRPr lang="es-MX" sz="1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4622" y="1566662"/>
            <a:ext cx="197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MUNICIPIO 2015</a:t>
            </a:r>
            <a:endParaRPr lang="es-MX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779912" y="435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0542853"/>
              </p:ext>
            </p:extLst>
          </p:nvPr>
        </p:nvGraphicFramePr>
        <p:xfrm>
          <a:off x="4845796" y="1432075"/>
          <a:ext cx="3346959" cy="234098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91474"/>
                <a:gridCol w="1655485"/>
              </a:tblGrid>
              <a:tr h="59763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DESGLOSE DE TONELAJE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6319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 Narrow" pitchFamily="34" charset="0"/>
                        </a:rPr>
                        <a:t>TIRADERO LA ESPERANZA </a:t>
                      </a:r>
                      <a:endParaRPr lang="es-MX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93.55</a:t>
                      </a:r>
                      <a:endParaRPr lang="es-MX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 Narrow" pitchFamily="34" charset="0"/>
                        </a:rPr>
                        <a:t>BARRIDO MANUAL</a:t>
                      </a:r>
                      <a:endParaRPr lang="es-MX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9.93</a:t>
                      </a:r>
                      <a:endParaRPr lang="es-MX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 Narrow" pitchFamily="34" charset="0"/>
                        </a:rPr>
                        <a:t>RECOLECCION</a:t>
                      </a:r>
                      <a:r>
                        <a:rPr lang="es-MX" sz="1200" b="1" baseline="0" dirty="0" smtClean="0">
                          <a:latin typeface="Arial Narrow" pitchFamily="34" charset="0"/>
                        </a:rPr>
                        <a:t> AREA MUNICIPIO</a:t>
                      </a:r>
                      <a:endParaRPr lang="es-MX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421.21</a:t>
                      </a:r>
                      <a:endParaRPr lang="es-MX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6292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 Narrow" pitchFamily="34" charset="0"/>
                        </a:rPr>
                        <a:t>RECOLECCION AREA SETASA</a:t>
                      </a:r>
                      <a:endParaRPr lang="es-MX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5097.56</a:t>
                      </a:r>
                      <a:endParaRPr lang="es-MX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39378" y="4581128"/>
            <a:ext cx="401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 Narrow" pitchFamily="34" charset="0"/>
              </a:rPr>
              <a:t>TONELAJE GENERAL RECOLECTADO</a:t>
            </a:r>
            <a:endParaRPr lang="es-MX" b="1" dirty="0">
              <a:latin typeface="Arial Narrow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4622" y="5013176"/>
            <a:ext cx="36153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Arial Narrow" pitchFamily="34" charset="0"/>
              </a:rPr>
              <a:t>5622.25 TONS.</a:t>
            </a:r>
          </a:p>
          <a:p>
            <a:endParaRPr lang="es-MX" dirty="0"/>
          </a:p>
        </p:txBody>
      </p:sp>
      <p:pic>
        <p:nvPicPr>
          <p:cNvPr id="5122" name="Picture 2" descr="C:\Users\Usuario\Desktop\Evidencias\unidad 19 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748481"/>
            <a:ext cx="1821107" cy="1325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uario\Desktop\20150901082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46" y="4950460"/>
            <a:ext cx="1818292" cy="1236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uario\Desktop\2015090108264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30" y="3717032"/>
            <a:ext cx="1674276" cy="1356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uario\Desktop\20150901082641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50460"/>
            <a:ext cx="1674276" cy="1200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1" y="146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</a:p>
        </p:txBody>
      </p:sp>
      <p:sp>
        <p:nvSpPr>
          <p:cNvPr id="16" name="3 Rectángulo"/>
          <p:cNvSpPr/>
          <p:nvPr/>
        </p:nvSpPr>
        <p:spPr>
          <a:xfrm>
            <a:off x="251520" y="630002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595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18050</TotalTime>
  <Words>1269</Words>
  <Application>Microsoft Office PowerPoint</Application>
  <PresentationFormat>Presentación en pantalla (4:3)</PresentationFormat>
  <Paragraphs>334</Paragraphs>
  <Slides>18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MagLet</dc:creator>
  <cp:lastModifiedBy>luis michel</cp:lastModifiedBy>
  <cp:revision>583</cp:revision>
  <dcterms:created xsi:type="dcterms:W3CDTF">2014-10-20T17:39:36Z</dcterms:created>
  <dcterms:modified xsi:type="dcterms:W3CDTF">2015-09-28T17:36:40Z</dcterms:modified>
</cp:coreProperties>
</file>